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289" r:id="rId3"/>
    <p:sldId id="323" r:id="rId4"/>
    <p:sldId id="324" r:id="rId5"/>
    <p:sldId id="325" r:id="rId6"/>
    <p:sldId id="326" r:id="rId7"/>
    <p:sldId id="330" r:id="rId8"/>
    <p:sldId id="329" r:id="rId9"/>
    <p:sldId id="328" r:id="rId10"/>
    <p:sldId id="331" r:id="rId11"/>
    <p:sldId id="332" r:id="rId12"/>
    <p:sldId id="333" r:id="rId13"/>
    <p:sldId id="334" r:id="rId14"/>
    <p:sldId id="335" r:id="rId15"/>
    <p:sldId id="32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347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lalarengg.ac.in/vcdept/dpcse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743200"/>
            <a:ext cx="8077200" cy="1543056"/>
          </a:xfrm>
        </p:spPr>
        <p:txBody>
          <a:bodyPr/>
          <a:lstStyle/>
          <a:p>
            <a:pPr marL="182880" indent="0" algn="ctr">
              <a:buNone/>
            </a:pPr>
            <a:r>
              <a:rPr lang="en-IN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18ITT42 - DESIGN AND ANALYSIS OF ALGORITHMS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(IV-Semester)</a:t>
            </a:r>
            <a:endParaRPr lang="en-IN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495800"/>
            <a:ext cx="5637010" cy="14478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Handled By: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Dr.V.Latha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Jothi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Professor</a:t>
            </a:r>
            <a:endParaRPr lang="en-I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305800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Velalar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College of Engineering and Technology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(Autonomous)</a:t>
            </a:r>
          </a:p>
          <a:p>
            <a:pPr marL="182880" indent="0" algn="ctr">
              <a:buNone/>
            </a:pP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Department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of CSE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36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  <a:hlinkClick r:id="rId2"/>
            </a:endParaRPr>
          </a:p>
          <a:p>
            <a:pPr marL="182880" indent="0" algn="ctr">
              <a:buNone/>
            </a:pP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Accredited by NBA)</a:t>
            </a:r>
            <a:endParaRPr lang="en-US" sz="18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" indent="0" algn="ctr">
              <a:buFont typeface="Georgia" pitchFamily="18" charset="0"/>
              <a:buNone/>
            </a:pP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Middle-school procedure</a:t>
            </a:r>
          </a:p>
          <a:p>
            <a:pPr marL="72000" indent="-7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Find the prime factors of m</a:t>
            </a:r>
          </a:p>
          <a:p>
            <a:pPr marL="72000" indent="-7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Find the prime factors of n</a:t>
            </a:r>
          </a:p>
          <a:p>
            <a:pPr marL="72000" indent="-7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Identify all the common factors in the two prime expansions</a:t>
            </a:r>
          </a:p>
          <a:p>
            <a:pPr marL="72000" indent="-7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the product of all the common factors and return it as the greatest common divisor of the numbers given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Greatest Common Divisor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9322" y="392906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GCD(6,4) = 2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Middle-school procedure</a:t>
            </a:r>
          </a:p>
          <a:p>
            <a:pPr marL="72000" indent="-7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Find the prime factors of m</a:t>
            </a:r>
          </a:p>
          <a:p>
            <a:pPr marL="72000" indent="-7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Find the prime factors of n</a:t>
            </a:r>
          </a:p>
          <a:p>
            <a:pPr marL="72000" indent="-7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Identify all the common factors in the two prime expansions</a:t>
            </a:r>
          </a:p>
          <a:p>
            <a:pPr marL="72000" indent="-7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Compute the product of all the common factors and return it as the greatest common divisor of the numbers given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Greatest Common Divisor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9322" y="392906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GCD(6,4) = 2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00562" y="4357694"/>
            <a:ext cx="3929090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GCD(6,4)</a:t>
            </a:r>
          </a:p>
          <a:p>
            <a:r>
              <a:rPr lang="en-US" dirty="0" smtClean="0"/>
              <a:t>Factors of 6 are 1,2,3,6</a:t>
            </a:r>
          </a:p>
          <a:p>
            <a:r>
              <a:rPr lang="en-US" dirty="0" smtClean="0"/>
              <a:t>Factors of 4 are 1,2,4</a:t>
            </a:r>
          </a:p>
          <a:p>
            <a:r>
              <a:rPr lang="en-US" dirty="0" smtClean="0"/>
              <a:t>GCD(6,4) = 1 * 2 = 2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00108"/>
            <a:ext cx="8286808" cy="5572164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Understanding the Problem</a:t>
            </a:r>
          </a:p>
          <a:p>
            <a:pPr marL="720000" lvl="4" indent="-54720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 the problem’s description carefully</a:t>
            </a:r>
          </a:p>
          <a:p>
            <a:pPr marL="720000" lvl="4" indent="-54720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Clear all doubts about the problem</a:t>
            </a:r>
          </a:p>
          <a:p>
            <a:pPr marL="720000" lvl="4" indent="-54720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small examples by hand, think about special cases, and ask questions again if needed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Ascertaining the Capabilities of the Computational Device - Sequential Algorithms </a:t>
            </a:r>
            <a:r>
              <a:rPr lang="en-IN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Parallel Algorithms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Choosing between Exact and Approximate Problem Solving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Design Techniques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285728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Fundamentals of Algorithmic Problem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00108"/>
            <a:ext cx="8286808" cy="5572164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Designing an Algorithm and Data Structures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Methods of Specifying an Algorithm - natural language </a:t>
            </a:r>
            <a:r>
              <a:rPr lang="en-IN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pseudocode</a:t>
            </a:r>
            <a:endParaRPr lang="en-IN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Proving an Algorithm’s Correctness - mathematical induction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Analyzing an Algorithm - time and space efficiency, simplicity, generality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Coding an algorithm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85728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Fundamentals of Algorithmic Problem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00108"/>
            <a:ext cx="8286808" cy="5572164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Sorting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Searching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String processing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Graph problems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Combinatorial problems - shortest-path problem, finding spanning trees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Geometric problems and </a:t>
            </a:r>
          </a:p>
          <a:p>
            <a:pPr marL="252000" indent="-252000" algn="just"/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Numerical problems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85728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Important Problem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0115" y="2714620"/>
            <a:ext cx="48636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286808" cy="578647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UNIT – 1     ALGORITHM ANALYSIS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: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Notion of Algorithm – Fundamentals of Algorithmic problem Solving – Important Problem types.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Fundamentals of the Analysis of Algorithm Efficiency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Analysis Framework – Asymptotic notations and Basic Efficiency Classes - Mathematical Analysis of Recursive and Non-recursive algorithms-Empirical analysis of Algorithms-Algorithm Visualization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/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 algorithm is the list of instructions and rules that a computer needs to do to complete a task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Important points to be remembered to write an algorithm are</a:t>
            </a:r>
          </a:p>
          <a:p>
            <a:pPr marL="720000" lvl="4" indent="-54720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range of inputs for which an algorithm works has to be specified carefully</a:t>
            </a:r>
          </a:p>
          <a:p>
            <a:pPr marL="720000" lvl="4" indent="-54720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must exist several algorithms for solving the same problem</a:t>
            </a:r>
          </a:p>
          <a:p>
            <a:pPr marL="720000" lvl="4" indent="-547200" algn="just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same algorithm can be represented in several different ways with dramatically different speeds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WHAT IS AN ALGORITHM?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>
              <a:buNone/>
            </a:pP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Euclid(m, n)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//Computes </a:t>
            </a:r>
            <a:r>
              <a:rPr lang="en-IN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(m, n) by Euclid's algorithm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Two nonnegative, not-both-zero integers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Greatest common divisor of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while n ≠ 0 do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r ← m mod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m ←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n ← r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return 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Greatest Common Divisor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>
              <a:buNone/>
            </a:pP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Euclid(m, n)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//Computes </a:t>
            </a:r>
            <a:r>
              <a:rPr lang="en-IN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(m, n) by Euclid's algorithm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Two nonnegative, not-both-zero integers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Greatest common divisor of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while n ≠ 0 do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r ← m mod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m ←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n ← r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return 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Greatest Common Divisor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643306" y="3143248"/>
            <a:ext cx="5072098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GCD(6,4) Here m = 6, n = </a:t>
            </a:r>
            <a:r>
              <a:rPr lang="en-US" dirty="0" smtClean="0"/>
              <a:t>4 </a:t>
            </a:r>
            <a:endParaRPr lang="en-US" dirty="0" smtClean="0"/>
          </a:p>
          <a:p>
            <a:r>
              <a:rPr lang="en-US" dirty="0" smtClean="0"/>
              <a:t>r = 6 mod 4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>
              <a:buNone/>
            </a:pP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Euclid(m, n)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//Computes </a:t>
            </a:r>
            <a:r>
              <a:rPr lang="en-IN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(m, n) by Euclid's algorithm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Two nonnegative, not-both-zero integers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Greatest common divisor of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while n ≠ 0 do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r ← m mod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m ←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n ← r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return 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Greatest Common Divisor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643306" y="3143248"/>
            <a:ext cx="5072098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GCD(6,4)</a:t>
            </a:r>
          </a:p>
          <a:p>
            <a:r>
              <a:rPr lang="en-US" dirty="0" smtClean="0"/>
              <a:t>r = 6 mod 4 = 2</a:t>
            </a:r>
          </a:p>
          <a:p>
            <a:r>
              <a:rPr lang="en-US" dirty="0" smtClean="0"/>
              <a:t>m = 4</a:t>
            </a:r>
          </a:p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>
              <a:buNone/>
            </a:pP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Euclid(m, n)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//Computes </a:t>
            </a:r>
            <a:r>
              <a:rPr lang="en-IN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(m, n) by Euclid's algorithm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Two nonnegative, not-both-zero integers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Greatest common divisor of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while n ≠ 0 do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r ← m mod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m ←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n ← r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return 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Greatest Common Divisor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643306" y="3143248"/>
            <a:ext cx="5072098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GCD(6,4)</a:t>
            </a:r>
          </a:p>
          <a:p>
            <a:r>
              <a:rPr lang="en-US" dirty="0" smtClean="0"/>
              <a:t>r = 6 mod 4 = 2</a:t>
            </a:r>
          </a:p>
          <a:p>
            <a:r>
              <a:rPr lang="en-US" dirty="0" smtClean="0"/>
              <a:t>m = 4</a:t>
            </a:r>
          </a:p>
          <a:p>
            <a:r>
              <a:rPr lang="en-US" dirty="0" smtClean="0"/>
              <a:t>n = 2</a:t>
            </a:r>
          </a:p>
          <a:p>
            <a:r>
              <a:rPr lang="en-US" dirty="0" smtClean="0"/>
              <a:t>r = 4 mod 2 = 0</a:t>
            </a:r>
          </a:p>
          <a:p>
            <a:r>
              <a:rPr lang="en-US" dirty="0" smtClean="0"/>
              <a:t>m = 2</a:t>
            </a:r>
          </a:p>
          <a:p>
            <a:r>
              <a:rPr lang="en-US" dirty="0" smtClean="0"/>
              <a:t>n  = 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>
              <a:buNone/>
            </a:pP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Euclid(m, n)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//Computes </a:t>
            </a:r>
            <a:r>
              <a:rPr lang="en-IN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(m, n) by Euclid's algorithm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Two nonnegative, not-both-zero integers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Greatest common divisor of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while n ≠ 0 do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r ← m mod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m ←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n ← r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return 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Greatest Common Divisor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643306" y="3143248"/>
            <a:ext cx="5072098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GCD(6,4)</a:t>
            </a:r>
          </a:p>
          <a:p>
            <a:r>
              <a:rPr lang="en-US" dirty="0" smtClean="0"/>
              <a:t>r = 6 mod 4 = 2</a:t>
            </a:r>
          </a:p>
          <a:p>
            <a:r>
              <a:rPr lang="en-US" dirty="0" smtClean="0"/>
              <a:t>m = 4</a:t>
            </a:r>
          </a:p>
          <a:p>
            <a:r>
              <a:rPr lang="en-US" dirty="0" smtClean="0"/>
              <a:t>n = 2</a:t>
            </a:r>
          </a:p>
          <a:p>
            <a:r>
              <a:rPr lang="en-US" dirty="0" smtClean="0"/>
              <a:t>r = 4 mod 2 = 0</a:t>
            </a:r>
          </a:p>
          <a:p>
            <a:r>
              <a:rPr lang="en-US" dirty="0" smtClean="0"/>
              <a:t>m = 2</a:t>
            </a:r>
          </a:p>
          <a:p>
            <a:r>
              <a:rPr lang="en-US" dirty="0" smtClean="0"/>
              <a:t>n = 0</a:t>
            </a:r>
          </a:p>
          <a:p>
            <a:r>
              <a:rPr lang="en-US" dirty="0" smtClean="0"/>
              <a:t>return 2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>
              <a:buNone/>
            </a:pPr>
            <a:r>
              <a:rPr lang="en-I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Euclid(m, n)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//Computes </a:t>
            </a:r>
            <a:r>
              <a:rPr lang="en-IN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(m, n) by Euclid's algorithm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Two nonnegative, not-both-zero integers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Greatest common divisor of m and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while n ≠ 0 do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r ← m mod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m ← n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n ← r </a:t>
            </a:r>
          </a:p>
          <a:p>
            <a:pPr marL="252000" indent="-252000" algn="just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return 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Greatest Common Divisor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643306" y="3143248"/>
            <a:ext cx="5072098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GCD(6,4)</a:t>
            </a:r>
          </a:p>
          <a:p>
            <a:r>
              <a:rPr lang="en-US" dirty="0" smtClean="0"/>
              <a:t>r = 6 mod 4 = 2</a:t>
            </a:r>
          </a:p>
          <a:p>
            <a:r>
              <a:rPr lang="en-US" dirty="0" smtClean="0"/>
              <a:t>m=4</a:t>
            </a:r>
          </a:p>
          <a:p>
            <a:r>
              <a:rPr lang="en-US" dirty="0" smtClean="0"/>
              <a:t>n=2</a:t>
            </a:r>
          </a:p>
          <a:p>
            <a:r>
              <a:rPr lang="en-US" dirty="0" smtClean="0"/>
              <a:t>r = 4 mod 2 = 0</a:t>
            </a:r>
          </a:p>
          <a:p>
            <a:r>
              <a:rPr lang="en-US" dirty="0" smtClean="0"/>
              <a:t>m= 2</a:t>
            </a:r>
          </a:p>
          <a:p>
            <a:r>
              <a:rPr lang="en-US" smtClean="0"/>
              <a:t>n </a:t>
            </a:r>
            <a:r>
              <a:rPr lang="en-US" dirty="0" smtClean="0"/>
              <a:t>= 0</a:t>
            </a:r>
          </a:p>
          <a:p>
            <a:r>
              <a:rPr lang="en-US" smtClean="0"/>
              <a:t>return </a:t>
            </a:r>
            <a:r>
              <a:rPr lang="en-US" dirty="0" smtClean="0"/>
              <a:t>2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5929322" y="392906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GCD(6,4) = 2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1752</TotalTime>
  <Words>614</Words>
  <Application>Microsoft Office PowerPoint</Application>
  <PresentationFormat>On-screen Show (4:3)</PresentationFormat>
  <Paragraphs>155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Slipstream</vt:lpstr>
      <vt:lpstr>18ITT42 - DESIGN AND ANALYSIS OF ALGORITHMS  (IV-Semester)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18CST32-Data Structures III-Semester</dc:title>
  <dc:creator>MYiT</dc:creator>
  <cp:lastModifiedBy>CSE</cp:lastModifiedBy>
  <cp:revision>107</cp:revision>
  <dcterms:created xsi:type="dcterms:W3CDTF">2006-08-16T00:00:00Z</dcterms:created>
  <dcterms:modified xsi:type="dcterms:W3CDTF">2021-02-02T05:17:17Z</dcterms:modified>
</cp:coreProperties>
</file>